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65" r:id="rId2"/>
  </p:sldMasterIdLst>
  <p:notesMasterIdLst>
    <p:notesMasterId r:id="rId88"/>
  </p:notesMasterIdLst>
  <p:sldIdLst>
    <p:sldId id="374" r:id="rId3"/>
    <p:sldId id="432" r:id="rId4"/>
    <p:sldId id="436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512" r:id="rId13"/>
    <p:sldId id="51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33" r:id="rId23"/>
    <p:sldId id="434" r:id="rId24"/>
    <p:sldId id="435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510" r:id="rId34"/>
    <p:sldId id="516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519" r:id="rId57"/>
    <p:sldId id="481" r:id="rId58"/>
    <p:sldId id="485" r:id="rId59"/>
    <p:sldId id="486" r:id="rId60"/>
    <p:sldId id="487" r:id="rId61"/>
    <p:sldId id="488" r:id="rId62"/>
    <p:sldId id="489" r:id="rId63"/>
    <p:sldId id="490" r:id="rId64"/>
    <p:sldId id="491" r:id="rId65"/>
    <p:sldId id="492" r:id="rId66"/>
    <p:sldId id="493" r:id="rId67"/>
    <p:sldId id="494" r:id="rId68"/>
    <p:sldId id="495" r:id="rId69"/>
    <p:sldId id="518" r:id="rId70"/>
    <p:sldId id="517" r:id="rId71"/>
    <p:sldId id="496" r:id="rId72"/>
    <p:sldId id="497" r:id="rId73"/>
    <p:sldId id="498" r:id="rId74"/>
    <p:sldId id="499" r:id="rId75"/>
    <p:sldId id="500" r:id="rId76"/>
    <p:sldId id="501" r:id="rId77"/>
    <p:sldId id="482" r:id="rId78"/>
    <p:sldId id="483" r:id="rId79"/>
    <p:sldId id="484" r:id="rId80"/>
    <p:sldId id="509" r:id="rId81"/>
    <p:sldId id="502" r:id="rId82"/>
    <p:sldId id="503" r:id="rId83"/>
    <p:sldId id="504" r:id="rId84"/>
    <p:sldId id="505" r:id="rId85"/>
    <p:sldId id="514" r:id="rId86"/>
    <p:sldId id="515" r:id="rId87"/>
  </p:sldIdLst>
  <p:sldSz cx="9144000" cy="6858000" type="screen4x3"/>
  <p:notesSz cx="6858000" cy="9144000"/>
  <p:custDataLst>
    <p:tags r:id="rId9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1" autoAdjust="0"/>
    <p:restoredTop sz="99343" autoAdjust="0"/>
  </p:normalViewPr>
  <p:slideViewPr>
    <p:cSldViewPr>
      <p:cViewPr varScale="1">
        <p:scale>
          <a:sx n="107" d="100"/>
          <a:sy n="107" d="100"/>
        </p:scale>
        <p:origin x="-7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ags" Target="tags/tag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notesMaster" Target="notesMasters/notesMaster1.xml"/><Relationship Id="rId8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CF018C9-76CA-D74A-904F-0CAD721B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F029C-0E0A-044F-BC45-E732C1BB804E}" type="slidenum">
              <a:rPr lang="en-US"/>
              <a:pPr/>
              <a:t>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5F52E-2F8B-B441-937E-201EFB2C7FA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Perceptron invented by Frank Rosenblatt in 1957. </a:t>
            </a:r>
          </a:p>
          <a:p>
            <a:r>
              <a:rPr lang="en-US" altLang="ko-KR">
                <a:ea typeface="Gulim" charset="0"/>
                <a:cs typeface="Gulim" charset="0"/>
              </a:rPr>
              <a:t>When perceptron was first introduced, this issue created considerable sensation.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was the first neural network modeled by correct computation and affected many fields.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also became the foundation of pattern recognition research. </a:t>
            </a:r>
          </a:p>
          <a:p>
            <a:endParaRPr lang="en-US" altLang="ko-KR">
              <a:ea typeface="Gulim" charset="0"/>
              <a:cs typeface="Gulim" charset="0"/>
            </a:endParaRPr>
          </a:p>
          <a:p>
            <a:r>
              <a:rPr lang="en-US" altLang="ko-KR">
                <a:ea typeface="Gulim" charset="0"/>
                <a:cs typeface="Gulim" charset="0"/>
              </a:rPr>
              <a:t>&lt;</a:t>
            </a:r>
            <a:r>
              <a:rPr lang="ko-KR" altLang="en-US">
                <a:ea typeface="Gulim" charset="0"/>
                <a:cs typeface="Gulim" charset="0"/>
              </a:rPr>
              <a:t>사진</a:t>
            </a:r>
            <a:r>
              <a:rPr lang="en-US" altLang="ko-KR">
                <a:ea typeface="Gulim" charset="0"/>
                <a:cs typeface="Gulim" charset="0"/>
              </a:rPr>
              <a:t>&gt; 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guy is Frank Rosenblatt inventor of perceptron.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And this one is Mark ⅠPerceptron image sensor that is the first neural network equipment.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0588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958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283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089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1676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390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59322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0380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0674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103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9317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11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04344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77937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534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7623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7272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9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9719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03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137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228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1721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06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19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smtClean="0">
                <a:solidFill>
                  <a:srgbClr val="000000"/>
                </a:solidFill>
              </a:rPr>
              <a:t>Carla P. Gomes</a:t>
            </a:r>
          </a:p>
          <a:p>
            <a:pPr algn="ctr"/>
            <a:r>
              <a:rPr lang="en-US" sz="900" smtClean="0">
                <a:solidFill>
                  <a:srgbClr val="000000"/>
                </a:solidFill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151707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elman@cs.cornell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ytimes.com/2012/11/24/science/scientists-see-advances-in-deep-learning-a-part-of-artificial-intelligence.html?hp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hyperlink" Target="http://www.nytimes.com/2013/10/01/science/probably-approximately-correct-explores-natures-algorithms.html?_r=0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Foundations </a:t>
            </a:r>
            <a:r>
              <a:rPr lang="en-US" dirty="0">
                <a:solidFill>
                  <a:srgbClr val="FF0000"/>
                </a:solidFill>
              </a:rPr>
              <a:t>of  Artificial Intelligence</a:t>
            </a: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Prof. Bart Selman</a:t>
            </a:r>
          </a:p>
          <a:p>
            <a:pPr>
              <a:lnSpc>
                <a:spcPct val="80000"/>
              </a:lnSpc>
            </a:pPr>
            <a:r>
              <a:rPr lang="en-US" dirty="0" err="1" smtClean="0">
                <a:hlinkClick r:id="rId3"/>
              </a:rPr>
              <a:t>selman@cs.cornell.edu</a:t>
            </a:r>
            <a:endParaRPr lang="en-US" dirty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Machine Learning: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Neural Networks</a:t>
            </a:r>
            <a:endParaRPr lang="en-US" b="1" dirty="0">
              <a:solidFill>
                <a:srgbClr val="3333CC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R&amp;N 18.7</a:t>
            </a:r>
            <a:endParaRPr lang="en-US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96900"/>
            <a:ext cx="8331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68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New York Times: “Scientists </a:t>
            </a:r>
            <a:r>
              <a:rPr lang="en-US" b="1" dirty="0">
                <a:solidFill>
                  <a:srgbClr val="FF0000"/>
                </a:solidFill>
              </a:rPr>
              <a:t>See Promise in Deep-Learning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Programs,” Saturday, Nov. 24, front page.</a:t>
            </a:r>
            <a:endParaRPr lang="en-US" dirty="0"/>
          </a:p>
          <a:p>
            <a:r>
              <a:rPr lang="en-US" b="1" dirty="0">
                <a:solidFill>
                  <a:srgbClr val="660066"/>
                </a:solidFill>
                <a:hlinkClick r:id="rId2"/>
              </a:rPr>
              <a:t>http://www.nytimes.com/2012/11/24/science/scientists-see-advances-in-deep-learning-a-part-of-artificial-intelligence.html?</a:t>
            </a:r>
            <a:r>
              <a:rPr lang="en-US" b="1" dirty="0" smtClean="0">
                <a:solidFill>
                  <a:srgbClr val="660066"/>
                </a:solidFill>
                <a:hlinkClick r:id="rId2"/>
              </a:rPr>
              <a:t>hpw</a:t>
            </a:r>
            <a:endParaRPr lang="en-US" b="1" dirty="0" smtClean="0">
              <a:solidFill>
                <a:srgbClr val="660066"/>
              </a:solidFill>
            </a:endParaRPr>
          </a:p>
          <a:p>
            <a:endParaRPr lang="en-US" dirty="0"/>
          </a:p>
          <a:p>
            <a:r>
              <a:rPr lang="en-US" b="1" dirty="0" smtClean="0">
                <a:solidFill>
                  <a:schemeClr val="accent2"/>
                </a:solidFill>
              </a:rPr>
              <a:t>Multi-layer neural networks, a resurgence!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Winner one of the most recent learning competitions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Automatic (unsupervised) learning of “cat” and “human face” from 10 million of Google images; 16,000 cores 3 days; multi-layer neural network (Stanford &amp; Google).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Speech recognition and real-time translation (Microsoft Research, China).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410200"/>
            <a:ext cx="62496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Aside: see web site for great survey article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“A Few Useful Things to Know About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Machine Learning” by </a:t>
            </a:r>
            <a:r>
              <a:rPr lang="en-US" dirty="0" err="1" smtClean="0">
                <a:solidFill>
                  <a:srgbClr val="008000"/>
                </a:solidFill>
              </a:rPr>
              <a:t>Domingos</a:t>
            </a:r>
            <a:r>
              <a:rPr lang="en-US" dirty="0" smtClean="0">
                <a:solidFill>
                  <a:srgbClr val="008000"/>
                </a:solidFill>
              </a:rPr>
              <a:t>, CACM, 2012.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05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ch Recognition Breakthrough for the Spoken, Translated Wo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28600"/>
            <a:ext cx="7181850" cy="5745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746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at min. 3:00. Deep Neural Nets in speech recognition.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91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43100"/>
            <a:ext cx="5372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1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84200"/>
            <a:ext cx="8178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32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0900"/>
            <a:ext cx="8305800" cy="463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5257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</a:t>
            </a:r>
            <a:r>
              <a:rPr lang="en-US" b="1" i="1" dirty="0" smtClean="0"/>
              <a:t> </a:t>
            </a:r>
            <a:r>
              <a:rPr lang="en-US" b="1" i="1" dirty="0" err="1" smtClean="0"/>
              <a:t>i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990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From unit </a:t>
            </a:r>
            <a:r>
              <a:rPr lang="en-US" b="1" i="1" dirty="0" smtClean="0"/>
              <a:t>j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07310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5016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7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939800"/>
            <a:ext cx="8128000" cy="431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410200"/>
            <a:ext cx="7373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no real difference between using 0/1 range vs. -1/+1</a:t>
            </a:r>
          </a:p>
          <a:p>
            <a:r>
              <a:rPr lang="en-US" dirty="0" smtClean="0"/>
              <a:t>but make sure you indicate which one you’re using.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17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4100"/>
            <a:ext cx="6159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9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244600"/>
            <a:ext cx="7226300" cy="302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44151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Alternatively: a</a:t>
            </a:r>
            <a:r>
              <a:rPr lang="en-US" baseline="-25000" dirty="0" smtClean="0"/>
              <a:t>0</a:t>
            </a:r>
            <a:r>
              <a:rPr lang="en-US" dirty="0" smtClean="0"/>
              <a:t> = 1, and W</a:t>
            </a:r>
            <a:r>
              <a:rPr lang="en-US" baseline="-25000" dirty="0" smtClean="0"/>
              <a:t>0,i </a:t>
            </a:r>
            <a:r>
              <a:rPr lang="en-US" dirty="0" smtClean="0"/>
              <a:t>= - </a:t>
            </a:r>
            <a:r>
              <a:rPr lang="en-US" i="1" dirty="0" smtClean="0"/>
              <a:t>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21023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001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4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841500"/>
            <a:ext cx="732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3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60500"/>
            <a:ext cx="8420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7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4" y="1689100"/>
            <a:ext cx="6858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08000"/>
            <a:ext cx="8509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02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749300"/>
            <a:ext cx="8242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8763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2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939800"/>
            <a:ext cx="80264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1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5200"/>
            <a:ext cx="78359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81900" cy="469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2004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8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749300"/>
            <a:ext cx="75946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5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673100"/>
            <a:ext cx="8115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40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58900"/>
            <a:ext cx="58293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8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17500"/>
            <a:ext cx="8369300" cy="646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943600"/>
            <a:ext cx="22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48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>
                <a:ea typeface="Gulim" charset="0"/>
                <a:cs typeface="Gulim" charset="0"/>
              </a:rPr>
              <a:t>Perceptron</a:t>
            </a:r>
            <a:r>
              <a:rPr lang="en-US" altLang="ko-KR" b="0">
                <a:ea typeface="Gulim" charset="0"/>
                <a:cs typeface="Gulim" charset="0"/>
              </a:rPr>
              <a:t> </a:t>
            </a:r>
            <a:endParaRPr lang="en-US" altLang="ko-KR" sz="3600">
              <a:ea typeface="Gulim" charset="0"/>
              <a:cs typeface="Gulim" charset="0"/>
            </a:endParaRPr>
          </a:p>
        </p:txBody>
      </p:sp>
      <p:sp>
        <p:nvSpPr>
          <p:cNvPr id="1163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1219200"/>
            <a:ext cx="5564187" cy="4506913"/>
          </a:xfrm>
        </p:spPr>
        <p:txBody>
          <a:bodyPr/>
          <a:lstStyle/>
          <a:p>
            <a:pPr marL="0" indent="0"/>
            <a:r>
              <a:rPr lang="en-US" altLang="ko-KR" sz="1800" b="1" dirty="0">
                <a:ea typeface="Gulim" charset="0"/>
                <a:cs typeface="Gulim" charset="0"/>
              </a:rPr>
              <a:t>Perceptron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Invented by Frank Rosenblatt in </a:t>
            </a:r>
            <a:r>
              <a:rPr lang="en-US" altLang="ko-KR" sz="1800" b="1" i="1" dirty="0">
                <a:ea typeface="Gulim" charset="0"/>
                <a:cs typeface="Gulim" charset="0"/>
              </a:rPr>
              <a:t>1957</a:t>
            </a:r>
            <a:r>
              <a:rPr lang="en-US" altLang="ko-KR" sz="1800" b="1" dirty="0">
                <a:ea typeface="Gulim" charset="0"/>
                <a:cs typeface="Gulim" charset="0"/>
              </a:rPr>
              <a:t> </a:t>
            </a:r>
            <a:r>
              <a:rPr lang="en-US" sz="1800" b="1" dirty="0">
                <a:ea typeface="Gulim" charset="0"/>
                <a:cs typeface="Gulim" charset="0"/>
              </a:rPr>
              <a:t>in an </a:t>
            </a:r>
            <a:r>
              <a:rPr lang="en-US" sz="1800" b="1" dirty="0">
                <a:solidFill>
                  <a:schemeClr val="accent2"/>
                </a:solidFill>
                <a:ea typeface="Gulim" charset="0"/>
                <a:cs typeface="Gulim" charset="0"/>
              </a:rPr>
              <a:t>attempt to understand human memory, learning, and cognitive processes.</a:t>
            </a:r>
            <a:r>
              <a:rPr lang="en-US" sz="1600" b="1" dirty="0"/>
              <a:t> </a:t>
            </a:r>
            <a:r>
              <a:rPr lang="en-US" altLang="ko-KR" sz="1800" b="1" dirty="0">
                <a:ea typeface="Gulim" charset="0"/>
                <a:cs typeface="Gulim" charset="0"/>
              </a:rPr>
              <a:t> 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The first neural network model by computation, with a remarkable learning algorithm:</a:t>
            </a:r>
          </a:p>
          <a:p>
            <a:pPr lvl="2"/>
            <a:r>
              <a:rPr lang="en-US" altLang="ko-KR" sz="1600" b="1" dirty="0">
                <a:solidFill>
                  <a:srgbClr val="FF0000"/>
                </a:solidFill>
                <a:ea typeface="Gulim" charset="0"/>
                <a:cs typeface="Gulim" charset="0"/>
              </a:rPr>
              <a:t>If function can  be represented by perceptron, the learning algorithm is guaranteed to quickly converge to the hidden function!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Became the foundation of pattern recognition research</a:t>
            </a:r>
          </a:p>
          <a:p>
            <a:pPr lvl="1">
              <a:buFontTx/>
              <a:buNone/>
            </a:pPr>
            <a:endParaRPr lang="en-US" altLang="ko-KR" sz="1600" dirty="0">
              <a:ea typeface="Gulim" charset="0"/>
              <a:cs typeface="Gulim" charset="0"/>
            </a:endParaRPr>
          </a:p>
          <a:p>
            <a:pPr marL="0" indent="0"/>
            <a:endParaRPr lang="en-US" altLang="ko-KR" sz="1600" dirty="0">
              <a:ea typeface="Gulim" charset="0"/>
              <a:cs typeface="Gulim" charset="0"/>
            </a:endParaRPr>
          </a:p>
        </p:txBody>
      </p:sp>
      <p:grpSp>
        <p:nvGrpSpPr>
          <p:cNvPr id="1163274" name="Group 10"/>
          <p:cNvGrpSpPr>
            <a:grpSpLocks/>
          </p:cNvGrpSpPr>
          <p:nvPr/>
        </p:nvGrpSpPr>
        <p:grpSpPr bwMode="auto">
          <a:xfrm>
            <a:off x="0" y="2209800"/>
            <a:ext cx="3048000" cy="4467225"/>
            <a:chOff x="0" y="1392"/>
            <a:chExt cx="1920" cy="2814"/>
          </a:xfrm>
        </p:grpSpPr>
        <p:pic>
          <p:nvPicPr>
            <p:cNvPr id="1163268" name="Picture 4" descr="ai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92"/>
              <a:ext cx="1546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63270" name="Rectangle 6"/>
            <p:cNvSpPr>
              <a:spLocks noChangeArrowheads="1"/>
            </p:cNvSpPr>
            <p:nvPr/>
          </p:nvSpPr>
          <p:spPr bwMode="auto">
            <a:xfrm>
              <a:off x="0" y="3283"/>
              <a:ext cx="1920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800" b="1" dirty="0" smtClean="0">
                  <a:solidFill>
                    <a:srgbClr val="000000"/>
                  </a:solidFill>
                </a:rPr>
                <a:t>Rosenblatt &amp; </a:t>
              </a:r>
            </a:p>
            <a:p>
              <a:pPr algn="ctr" eaLnBrk="0" hangingPunct="0"/>
              <a:r>
                <a:rPr lang="en-US" sz="1800" b="1" dirty="0" smtClean="0">
                  <a:solidFill>
                    <a:srgbClr val="000000"/>
                  </a:solidFill>
                </a:rPr>
                <a:t>Mark I Perceptron</a:t>
              </a:r>
              <a:r>
                <a:rPr lang="en-US" sz="1800" dirty="0" smtClean="0">
                  <a:solidFill>
                    <a:srgbClr val="000000"/>
                  </a:solidFill>
                </a:rPr>
                <a:t>:</a:t>
              </a:r>
            </a:p>
            <a:p>
              <a:pPr algn="ctr" eaLnBrk="0" hangingPunct="0"/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the first machine that could </a:t>
              </a:r>
              <a:r>
                <a:rPr lang="en-US" sz="1800" b="1" dirty="0" smtClean="0">
                  <a:solidFill>
                    <a:srgbClr val="3333CC"/>
                  </a:solidFill>
                </a:rPr>
                <a:t>"learn" to recognize and identify optical patterns.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163272" name="Rectangle 8"/>
          <p:cNvSpPr>
            <a:spLocks noChangeArrowheads="1"/>
          </p:cNvSpPr>
          <p:nvPr/>
        </p:nvSpPr>
        <p:spPr bwMode="auto">
          <a:xfrm>
            <a:off x="152400" y="1828800"/>
            <a:ext cx="3454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Cornell Aeronautical Laboratory </a:t>
            </a:r>
          </a:p>
        </p:txBody>
      </p:sp>
      <p:sp>
        <p:nvSpPr>
          <p:cNvPr id="1163273" name="Rectangle 9"/>
          <p:cNvSpPr>
            <a:spLocks noChangeArrowheads="1"/>
          </p:cNvSpPr>
          <p:nvPr/>
        </p:nvSpPr>
        <p:spPr bwMode="auto">
          <a:xfrm>
            <a:off x="2895600" y="4724569"/>
            <a:ext cx="6019800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</a:rPr>
              <a:t>One of the earliest and most influential neural networks:</a:t>
            </a:r>
          </a:p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</a:rPr>
              <a:t>An important milestone in AI.</a:t>
            </a:r>
          </a:p>
        </p:txBody>
      </p:sp>
    </p:spTree>
    <p:extLst>
      <p:ext uri="{BB962C8B-B14F-4D97-AF65-F5344CB8AC3E}">
        <p14:creationId xmlns:p14="http://schemas.microsoft.com/office/powerpoint/2010/main" val="350469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85" r="12785"/>
          <a:stretch>
            <a:fillRect/>
          </a:stretch>
        </p:blipFill>
        <p:spPr>
          <a:xfrm>
            <a:off x="1981200" y="137160"/>
            <a:ext cx="4953000" cy="5349240"/>
          </a:xfrm>
        </p:spPr>
      </p:pic>
      <p:pic>
        <p:nvPicPr>
          <p:cNvPr id="2" name="Picture 1" descr="Screen Shot 2014-12-03 at 1.10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92801"/>
            <a:ext cx="9144000" cy="277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7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6900"/>
            <a:ext cx="8267700" cy="54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180" y="6096000"/>
            <a:ext cx="664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But </a:t>
            </a:r>
            <a:r>
              <a:rPr lang="en-US" b="1" dirty="0" err="1" smtClean="0">
                <a:solidFill>
                  <a:schemeClr val="accent2"/>
                </a:solidFill>
              </a:rPr>
              <a:t>Minsky</a:t>
            </a:r>
            <a:r>
              <a:rPr lang="en-US" b="1" dirty="0" smtClean="0">
                <a:solidFill>
                  <a:schemeClr val="accent2"/>
                </a:solidFill>
              </a:rPr>
              <a:t> used a simplified model. Single layer.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95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5344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43600"/>
            <a:ext cx="85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0/1 signals. Open circles: “off” or “0”. Closed “on” or “1”.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13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71600"/>
            <a:ext cx="87884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7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4100"/>
            <a:ext cx="7937500" cy="412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3886200"/>
            <a:ext cx="3940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Update: or perhaps the best!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92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3600"/>
            <a:ext cx="8191500" cy="454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638800"/>
            <a:ext cx="6809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Note: can discover hidden features (“regularities”) 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unsupervised with multi-layer networks.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45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88" y="1859772"/>
            <a:ext cx="43307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6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835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1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17600"/>
            <a:ext cx="74041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22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31900"/>
            <a:ext cx="8191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8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5000"/>
            <a:ext cx="8686800" cy="530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6172200"/>
            <a:ext cx="178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-1/+1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45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38200"/>
            <a:ext cx="7442200" cy="504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6172200"/>
            <a:ext cx="3313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</a:t>
            </a:r>
            <a:r>
              <a:rPr lang="en-US" b="1" dirty="0" smtClean="0"/>
              <a:t>x</a:t>
            </a:r>
            <a:r>
              <a:rPr lang="en-US" b="1" baseline="-25000" dirty="0" smtClean="0"/>
              <a:t>n+1 </a:t>
            </a:r>
            <a:r>
              <a:rPr lang="en-US" dirty="0" smtClean="0"/>
              <a:t>is a fixed input.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64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453555"/>
            <a:ext cx="5676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5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625600"/>
            <a:ext cx="66421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9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400"/>
            <a:ext cx="8204200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6846" y="4415135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0046" y="4419600"/>
            <a:ext cx="4154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04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6073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7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81000"/>
            <a:ext cx="6972300" cy="455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181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x_3 input fixed at 1 to model threshold. Side benefit: no total 0 input.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6477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096000"/>
            <a:ext cx="638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needed? Note: if all zero input is “incorrect.”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6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87500"/>
            <a:ext cx="6972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9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71500"/>
            <a:ext cx="7975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95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876300"/>
            <a:ext cx="8267700" cy="4914900"/>
          </a:xfrm>
          <a:prstGeom prst="rect">
            <a:avLst/>
          </a:prstGeom>
        </p:spPr>
      </p:pic>
      <p:pic>
        <p:nvPicPr>
          <p:cNvPr id="3" name="Picture 2" descr="Screen Shot 2013-12-04 at 5.58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98" y="152400"/>
            <a:ext cx="28702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82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50900"/>
            <a:ext cx="8001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2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66748"/>
            <a:ext cx="6096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90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4422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495800"/>
            <a:ext cx="6291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Always works, if inputs are linearly separable!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Single layer of units.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5638800"/>
            <a:ext cx="5518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What about multi-layer NNs? No known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learning method until early 80s…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3962400"/>
            <a:ext cx="1102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&amp; 1M+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44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889000"/>
            <a:ext cx="7404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0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362200"/>
            <a:ext cx="3810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77636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Side note: New book by Les Valiant on PAC!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Also, an attempt to quantify evolution as a PAC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learning process. Bottom-line: evolution based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on random permutations is too slow! (Earth not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old enough to explain our complexity.) But a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mutation process guided by structure in our environment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may be sufficiently fast.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53340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NYT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61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62200"/>
            <a:ext cx="3835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8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5461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28800" y="3200400"/>
            <a:ext cx="5523540" cy="1165278"/>
          </a:xfrm>
          <a:prstGeom prst="ellipse">
            <a:avLst/>
          </a:prstGeom>
          <a:solidFill>
            <a:schemeClr val="accent1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69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3373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2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76600"/>
            <a:ext cx="6197600" cy="294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33400"/>
            <a:ext cx="5181600" cy="3442062"/>
          </a:xfrm>
          <a:prstGeom prst="rect">
            <a:avLst/>
          </a:prstGeom>
        </p:spPr>
      </p:pic>
      <p:pic>
        <p:nvPicPr>
          <p:cNvPr id="4" name="Picture 3" descr="Screen Shot 2012-11-30 at 3.38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699"/>
            <a:ext cx="2209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4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0900"/>
            <a:ext cx="7747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6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3700"/>
            <a:ext cx="7620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3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3" y="0"/>
            <a:ext cx="9135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3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27583"/>
            <a:ext cx="71247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69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14400"/>
            <a:ext cx="8242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95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5" y="596900"/>
            <a:ext cx="7683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9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257300"/>
            <a:ext cx="7835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0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84200"/>
            <a:ext cx="8280400" cy="5283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4343400"/>
            <a:ext cx="6553200" cy="1295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2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762000"/>
            <a:ext cx="77216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493603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It’s “just” multivariate (or multivariable) calculus.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&amp; Application of the chain rule in calculating derivatives.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276600" y="3276600"/>
            <a:ext cx="4267200" cy="10668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9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2-04 at 6.31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35" y="533400"/>
            <a:ext cx="4925065" cy="4191000"/>
          </a:xfrm>
          <a:prstGeom prst="rect">
            <a:avLst/>
          </a:prstGeom>
        </p:spPr>
      </p:pic>
      <p:pic>
        <p:nvPicPr>
          <p:cNvPr id="4" name="Picture 3" descr="Screen Shot 2013-12-04 at 6.3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4953000"/>
            <a:ext cx="4826000" cy="119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116" y="533400"/>
            <a:ext cx="2269822" cy="1200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Optimization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gradient descent.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20912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Consider</a:t>
            </a:r>
          </a:p>
          <a:p>
            <a:r>
              <a:rPr lang="en-US" b="1" dirty="0" smtClean="0"/>
              <a:t>x and y our</a:t>
            </a:r>
          </a:p>
          <a:p>
            <a:r>
              <a:rPr lang="en-US" b="1" dirty="0" smtClean="0"/>
              <a:t>two weights</a:t>
            </a:r>
          </a:p>
          <a:p>
            <a:r>
              <a:rPr lang="en-US" b="1" dirty="0" smtClean="0"/>
              <a:t>and f(</a:t>
            </a:r>
            <a:r>
              <a:rPr lang="en-US" b="1" dirty="0" err="1" smtClean="0"/>
              <a:t>x,y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the error</a:t>
            </a:r>
          </a:p>
          <a:p>
            <a:r>
              <a:rPr lang="en-US" b="1" dirty="0" smtClean="0"/>
              <a:t>signal.</a:t>
            </a:r>
          </a:p>
          <a:p>
            <a:endParaRPr lang="en-US" b="1" dirty="0"/>
          </a:p>
          <a:p>
            <a:r>
              <a:rPr lang="en-US" b="1" dirty="0" smtClean="0"/>
              <a:t>Multi-layer</a:t>
            </a:r>
          </a:p>
          <a:p>
            <a:r>
              <a:rPr lang="en-US" b="1" dirty="0" smtClean="0"/>
              <a:t>network:</a:t>
            </a:r>
          </a:p>
          <a:p>
            <a:r>
              <a:rPr lang="en-US" b="1" dirty="0" smtClean="0"/>
              <a:t>composition</a:t>
            </a:r>
          </a:p>
          <a:p>
            <a:r>
              <a:rPr lang="en-US" b="1" dirty="0" smtClean="0"/>
              <a:t>of </a:t>
            </a:r>
            <a:r>
              <a:rPr lang="en-US" b="1" dirty="0" err="1" smtClean="0"/>
              <a:t>sigmoids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use chain rule.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3263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2975"/>
            <a:ext cx="3970859" cy="1200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Reminder:</a:t>
            </a:r>
          </a:p>
          <a:p>
            <a:r>
              <a:rPr lang="en-US" dirty="0" smtClean="0"/>
              <a:t>Gradient descent optimization.</a:t>
            </a:r>
          </a:p>
          <a:p>
            <a:r>
              <a:rPr lang="en-US" dirty="0" smtClean="0"/>
              <a:t>(Wikipedia)</a:t>
            </a:r>
            <a:endParaRPr lang="en-US" dirty="0"/>
          </a:p>
        </p:txBody>
      </p:sp>
      <p:pic>
        <p:nvPicPr>
          <p:cNvPr id="3" name="Picture 2" descr="Screen Shot 2013-12-04 at 6.2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962400" cy="6264712"/>
          </a:xfrm>
          <a:prstGeom prst="rect">
            <a:avLst/>
          </a:prstGeom>
        </p:spPr>
      </p:pic>
      <p:pic>
        <p:nvPicPr>
          <p:cNvPr id="5" name="Picture 4" descr="Screen Shot 2013-12-04 at 6.24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53000"/>
            <a:ext cx="4690966" cy="1318376"/>
          </a:xfrm>
          <a:prstGeom prst="rect">
            <a:avLst/>
          </a:prstGeom>
        </p:spPr>
      </p:pic>
      <p:pic>
        <p:nvPicPr>
          <p:cNvPr id="6" name="Picture 5" descr="Screen Shot 2013-12-04 at 6.24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510673"/>
            <a:ext cx="8077200" cy="342900"/>
          </a:xfrm>
          <a:prstGeom prst="rect">
            <a:avLst/>
          </a:prstGeom>
        </p:spPr>
      </p:pic>
      <p:pic>
        <p:nvPicPr>
          <p:cNvPr id="7" name="Picture 6" descr="Screen Shot 2013-12-04 at 6.26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3352800" cy="36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43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534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5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508000"/>
            <a:ext cx="7581900" cy="5511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1905000"/>
            <a:ext cx="4267200" cy="10668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85800"/>
            <a:ext cx="7950200" cy="4953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95400" y="4267200"/>
            <a:ext cx="6629400" cy="12192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93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"/>
            <a:ext cx="8153400" cy="5372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00200" y="40386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715000" y="48768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4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104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886200"/>
            <a:ext cx="60528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So, first we “</a:t>
            </a:r>
            <a:r>
              <a:rPr lang="en-US" b="1" dirty="0" err="1" smtClean="0">
                <a:solidFill>
                  <a:srgbClr val="FF0000"/>
                </a:solidFill>
              </a:rPr>
              <a:t>backpropagate</a:t>
            </a:r>
            <a:r>
              <a:rPr lang="en-US" b="1" dirty="0" smtClean="0">
                <a:solidFill>
                  <a:srgbClr val="FF0000"/>
                </a:solidFill>
              </a:rPr>
              <a:t>” the error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signal, and then we update the weights, layer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by layer.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181600"/>
            <a:ext cx="58677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That’s why it’s called “</a:t>
            </a:r>
            <a:r>
              <a:rPr lang="en-US" b="1" dirty="0" err="1" smtClean="0">
                <a:solidFill>
                  <a:schemeClr val="accent2"/>
                </a:solidFill>
              </a:rPr>
              <a:t>backprop</a:t>
            </a:r>
            <a:r>
              <a:rPr lang="en-US" b="1" dirty="0" smtClean="0">
                <a:solidFill>
                  <a:schemeClr val="accent2"/>
                </a:solidFill>
              </a:rPr>
              <a:t> learning.”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Now changing speech recognition, image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recognition etc.!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2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828800"/>
            <a:ext cx="68453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2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7" y="1474989"/>
            <a:ext cx="8686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1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07285"/>
            <a:ext cx="6972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066800"/>
            <a:ext cx="7493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5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3279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0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2644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3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153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89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670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21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4572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8105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8255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 tour of AI: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AutoNum type="romanUcParenR"/>
            </a:pPr>
            <a:r>
              <a:rPr lang="en-US" b="1" dirty="0" smtClean="0">
                <a:solidFill>
                  <a:srgbClr val="FF0000"/>
                </a:solidFill>
              </a:rPr>
              <a:t>AI 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motivation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intelligent agents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II)   Problem-Solving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search techniques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adversarial search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1077646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Summary, cont.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4495800"/>
          </a:xfrm>
        </p:spPr>
        <p:txBody>
          <a:bodyPr/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III) Knowledge Representation and Reasoning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logical agents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Boolean </a:t>
            </a:r>
            <a:r>
              <a:rPr lang="en-US" b="1" dirty="0" err="1" smtClean="0">
                <a:solidFill>
                  <a:srgbClr val="FF0000"/>
                </a:solidFill>
              </a:rPr>
              <a:t>satisfiability</a:t>
            </a:r>
            <a:r>
              <a:rPr lang="en-US" b="1" dirty="0" smtClean="0">
                <a:solidFill>
                  <a:srgbClr val="FF0000"/>
                </a:solidFill>
              </a:rPr>
              <a:t> (SAT</a:t>
            </a:r>
            <a:r>
              <a:rPr lang="en-US" b="1" smtClean="0">
                <a:solidFill>
                  <a:srgbClr val="FF0000"/>
                </a:solidFill>
              </a:rPr>
              <a:t>) solvers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first-order logic and inference</a:t>
            </a:r>
          </a:p>
          <a:p>
            <a:pPr marL="0" indent="0"/>
            <a:endParaRPr lang="en-US" b="1" dirty="0">
              <a:solidFill>
                <a:srgbClr val="FF0000"/>
              </a:solidFill>
            </a:endParaRPr>
          </a:p>
          <a:p>
            <a:pPr marL="514350" indent="-514350">
              <a:buAutoNum type="romanUcParenR" startAt="5"/>
            </a:pPr>
            <a:r>
              <a:rPr lang="en-US" b="1" dirty="0" smtClean="0">
                <a:solidFill>
                  <a:srgbClr val="FF0000"/>
                </a:solidFill>
              </a:rPr>
              <a:t>Learning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from examples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decision tree learning (info gain)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neural networks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 field has grown (and continues to grow) exponentially but you</a:t>
            </a: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have now seen a good part!</a:t>
            </a:r>
          </a:p>
        </p:txBody>
      </p:sp>
    </p:spTree>
    <p:extLst>
      <p:ext uri="{BB962C8B-B14F-4D97-AF65-F5344CB8AC3E}">
        <p14:creationId xmlns:p14="http://schemas.microsoft.com/office/powerpoint/2010/main" val="1498803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49400"/>
            <a:ext cx="70485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5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ELMAN@C02GT4M7DJWT3PP7" val="4701"/>
</p:tagLst>
</file>

<file path=ppt/theme/theme1.xml><?xml version="1.0" encoding="utf-8"?>
<a:theme xmlns:a="http://schemas.openxmlformats.org/drawingml/2006/main" name="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598D"/>
      </a:hlink>
      <a:folHlink>
        <a:srgbClr val="B22D51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53824</TotalTime>
  <Words>857</Words>
  <Application>Microsoft Macintosh PowerPoint</Application>
  <PresentationFormat>On-screen Show (4:3)</PresentationFormat>
  <Paragraphs>120</Paragraphs>
  <Slides>85</Slides>
  <Notes>2</Notes>
  <HiddenSlides>3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Default Design</vt:lpstr>
      <vt:lpstr>1_Default Design</vt:lpstr>
      <vt:lpstr>Foundations of 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Perceptron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</vt:lpstr>
      <vt:lpstr>Summary, cont.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Jonathan</cp:lastModifiedBy>
  <cp:revision>1070</cp:revision>
  <dcterms:created xsi:type="dcterms:W3CDTF">1601-01-01T00:00:00Z</dcterms:created>
  <dcterms:modified xsi:type="dcterms:W3CDTF">2016-03-09T20:25:19Z</dcterms:modified>
</cp:coreProperties>
</file>