
<file path=[Content_Types].xml><?xml version="1.0" encoding="utf-8"?>
<Types xmlns="http://schemas.openxmlformats.org/package/2006/content-types">
  <Default Extension="xml" ContentType="application/xml"/>
  <Default Extension="mp4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  <p:sldMasterId id="2147483665" r:id="rId2"/>
  </p:sldMasterIdLst>
  <p:notesMasterIdLst>
    <p:notesMasterId r:id="rId88"/>
  </p:notesMasterIdLst>
  <p:sldIdLst>
    <p:sldId id="374" r:id="rId3"/>
    <p:sldId id="432" r:id="rId4"/>
    <p:sldId id="436" r:id="rId5"/>
    <p:sldId id="437" r:id="rId6"/>
    <p:sldId id="438" r:id="rId7"/>
    <p:sldId id="439" r:id="rId8"/>
    <p:sldId id="440" r:id="rId9"/>
    <p:sldId id="441" r:id="rId10"/>
    <p:sldId id="442" r:id="rId11"/>
    <p:sldId id="443" r:id="rId12"/>
    <p:sldId id="512" r:id="rId13"/>
    <p:sldId id="51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33" r:id="rId23"/>
    <p:sldId id="434" r:id="rId24"/>
    <p:sldId id="435" r:id="rId25"/>
    <p:sldId id="452" r:id="rId26"/>
    <p:sldId id="453" r:id="rId27"/>
    <p:sldId id="454" r:id="rId28"/>
    <p:sldId id="455" r:id="rId29"/>
    <p:sldId id="456" r:id="rId30"/>
    <p:sldId id="457" r:id="rId31"/>
    <p:sldId id="458" r:id="rId32"/>
    <p:sldId id="459" r:id="rId33"/>
    <p:sldId id="510" r:id="rId34"/>
    <p:sldId id="516" r:id="rId35"/>
    <p:sldId id="460" r:id="rId36"/>
    <p:sldId id="461" r:id="rId37"/>
    <p:sldId id="462" r:id="rId38"/>
    <p:sldId id="463" r:id="rId39"/>
    <p:sldId id="464" r:id="rId40"/>
    <p:sldId id="465" r:id="rId41"/>
    <p:sldId id="466" r:id="rId42"/>
    <p:sldId id="467" r:id="rId43"/>
    <p:sldId id="468" r:id="rId44"/>
    <p:sldId id="469" r:id="rId45"/>
    <p:sldId id="470" r:id="rId46"/>
    <p:sldId id="471" r:id="rId47"/>
    <p:sldId id="472" r:id="rId48"/>
    <p:sldId id="473" r:id="rId49"/>
    <p:sldId id="474" r:id="rId50"/>
    <p:sldId id="475" r:id="rId51"/>
    <p:sldId id="476" r:id="rId52"/>
    <p:sldId id="477" r:id="rId53"/>
    <p:sldId id="478" r:id="rId54"/>
    <p:sldId id="479" r:id="rId55"/>
    <p:sldId id="480" r:id="rId56"/>
    <p:sldId id="519" r:id="rId57"/>
    <p:sldId id="481" r:id="rId58"/>
    <p:sldId id="485" r:id="rId59"/>
    <p:sldId id="486" r:id="rId60"/>
    <p:sldId id="487" r:id="rId61"/>
    <p:sldId id="488" r:id="rId62"/>
    <p:sldId id="489" r:id="rId63"/>
    <p:sldId id="490" r:id="rId64"/>
    <p:sldId id="491" r:id="rId65"/>
    <p:sldId id="492" r:id="rId66"/>
    <p:sldId id="493" r:id="rId67"/>
    <p:sldId id="494" r:id="rId68"/>
    <p:sldId id="495" r:id="rId69"/>
    <p:sldId id="518" r:id="rId70"/>
    <p:sldId id="517" r:id="rId71"/>
    <p:sldId id="496" r:id="rId72"/>
    <p:sldId id="497" r:id="rId73"/>
    <p:sldId id="498" r:id="rId74"/>
    <p:sldId id="499" r:id="rId75"/>
    <p:sldId id="500" r:id="rId76"/>
    <p:sldId id="501" r:id="rId77"/>
    <p:sldId id="482" r:id="rId78"/>
    <p:sldId id="483" r:id="rId79"/>
    <p:sldId id="484" r:id="rId80"/>
    <p:sldId id="509" r:id="rId81"/>
    <p:sldId id="502" r:id="rId82"/>
    <p:sldId id="503" r:id="rId83"/>
    <p:sldId id="504" r:id="rId84"/>
    <p:sldId id="505" r:id="rId85"/>
    <p:sldId id="514" r:id="rId86"/>
    <p:sldId id="515" r:id="rId87"/>
  </p:sldIdLst>
  <p:sldSz cx="9144000" cy="6858000" type="screen4x3"/>
  <p:notesSz cx="6858000" cy="9144000"/>
  <p:custDataLst>
    <p:tags r:id="rId9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CC00CC"/>
    <a:srgbClr val="66FF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1" autoAdjust="0"/>
    <p:restoredTop sz="99343" autoAdjust="0"/>
  </p:normalViewPr>
  <p:slideViewPr>
    <p:cSldViewPr>
      <p:cViewPr varScale="1">
        <p:scale>
          <a:sx n="107" d="100"/>
          <a:sy n="107" d="100"/>
        </p:scale>
        <p:origin x="-7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90" Type="http://schemas.openxmlformats.org/officeDocument/2006/relationships/tags" Target="tags/tag1.xml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notesMaster" Target="notesMasters/notesMaster1.xml"/><Relationship Id="rId89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CF018C9-76CA-D74A-904F-0CAD721BC2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903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F029C-0E0A-044F-BC45-E732C1BB804E}" type="slidenum">
              <a:rPr lang="en-US"/>
              <a:pPr/>
              <a:t>1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5F52E-2F8B-B441-937E-201EFB2C7FA7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6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4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>
                <a:ea typeface="Gulim" charset="0"/>
                <a:cs typeface="Gulim" charset="0"/>
              </a:rPr>
              <a:t>Perceptron invented by Frank Rosenblatt in 1957. </a:t>
            </a:r>
          </a:p>
          <a:p>
            <a:r>
              <a:rPr lang="en-US" altLang="ko-KR">
                <a:ea typeface="Gulim" charset="0"/>
                <a:cs typeface="Gulim" charset="0"/>
              </a:rPr>
              <a:t>When perceptron was first introduced, this issue created considerable sensation. </a:t>
            </a:r>
          </a:p>
          <a:p>
            <a:r>
              <a:rPr lang="en-US" altLang="ko-KR">
                <a:ea typeface="Gulim" charset="0"/>
                <a:cs typeface="Gulim" charset="0"/>
              </a:rPr>
              <a:t>Perceptron was the first neural network modeled by correct computation and affected many fields. </a:t>
            </a:r>
          </a:p>
          <a:p>
            <a:r>
              <a:rPr lang="en-US" altLang="ko-KR">
                <a:ea typeface="Gulim" charset="0"/>
                <a:cs typeface="Gulim" charset="0"/>
              </a:rPr>
              <a:t>Perceptron also became the foundation of pattern recognition research. </a:t>
            </a:r>
          </a:p>
          <a:p>
            <a:endParaRPr lang="en-US" altLang="ko-KR">
              <a:ea typeface="Gulim" charset="0"/>
              <a:cs typeface="Gulim" charset="0"/>
            </a:endParaRPr>
          </a:p>
          <a:p>
            <a:r>
              <a:rPr lang="en-US" altLang="ko-KR">
                <a:ea typeface="Gulim" charset="0"/>
                <a:cs typeface="Gulim" charset="0"/>
              </a:rPr>
              <a:t>&lt;</a:t>
            </a:r>
            <a:r>
              <a:rPr lang="ko-KR" altLang="en-US">
                <a:ea typeface="Gulim" charset="0"/>
                <a:cs typeface="Gulim" charset="0"/>
              </a:rPr>
              <a:t>사진</a:t>
            </a:r>
            <a:r>
              <a:rPr lang="en-US" altLang="ko-KR">
                <a:ea typeface="Gulim" charset="0"/>
                <a:cs typeface="Gulim" charset="0"/>
              </a:rPr>
              <a:t>&gt; </a:t>
            </a:r>
          </a:p>
          <a:p>
            <a:r>
              <a:rPr lang="en-US" altLang="ko-KR">
                <a:ea typeface="Gulim" charset="0"/>
                <a:cs typeface="Gulim" charset="0"/>
              </a:rPr>
              <a:t>This guy is Frank Rosenblatt inventor of perceptron. </a:t>
            </a:r>
          </a:p>
          <a:p>
            <a:r>
              <a:rPr lang="en-US" altLang="ko-KR">
                <a:ea typeface="Gulim" charset="0"/>
                <a:cs typeface="Gulim" charset="0"/>
              </a:rPr>
              <a:t>And this one is Mark ⅠPerceptron image sensor that is the first neural network equipment.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05882"/>
      </p:ext>
    </p:extLst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99588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304800"/>
            <a:ext cx="19621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7340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92833"/>
      </p:ext>
    </p:extLst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870893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16766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33903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0593226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03806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06746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61032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931785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71130"/>
      </p:ext>
    </p:extLst>
  </p:cSld>
  <p:clrMapOvr>
    <a:masterClrMapping/>
  </p:clrMapOvr>
  <p:transition xmlns:p14="http://schemas.microsoft.com/office/powerpoint/2010/main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043447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0779378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35345"/>
      </p:ext>
    </p:extLst>
  </p:cSld>
  <p:clrMapOvr>
    <a:masterClrMapping/>
  </p:clrMapOvr>
  <p:transition xmlns:p14="http://schemas.microsoft.com/office/powerpoint/2010/main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304800"/>
            <a:ext cx="19621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304800"/>
            <a:ext cx="57340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76234"/>
      </p:ext>
    </p:extLst>
  </p:cSld>
  <p:clrMapOvr>
    <a:masterClrMapping/>
  </p:clrMapOvr>
  <p:transition xmlns:p14="http://schemas.microsoft.com/office/powerpoint/2010/main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72720"/>
      </p:ext>
    </p:extLst>
  </p:cSld>
  <p:clrMapOvr>
    <a:masterClrMapping/>
  </p:clrMapOvr>
  <p:transition xmlns:p14="http://schemas.microsoft.com/office/powerpoint/2010/main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530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530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696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297194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7038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71377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22285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117218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289060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7997196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68678" name="Text Box 6"/>
          <p:cNvSpPr txBox="1">
            <a:spLocks noChangeArrowheads="1"/>
          </p:cNvSpPr>
          <p:nvPr userDrawn="1"/>
        </p:nvSpPr>
        <p:spPr bwMode="auto">
          <a:xfrm>
            <a:off x="7872466" y="6477000"/>
            <a:ext cx="4239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fld id="{7B52D678-B397-134F-ADB5-6CAB2B706B44}" type="slidenum">
              <a:rPr lang="en-US" sz="1600" smtClean="0"/>
              <a:t>‹#›</a:t>
            </a:fld>
            <a:endParaRPr lang="en-US" sz="1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ransition xmlns:p14="http://schemas.microsoft.com/office/powerpoint/2010/main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68676" name="Line 4"/>
          <p:cNvSpPr>
            <a:spLocks noChangeShapeType="1"/>
          </p:cNvSpPr>
          <p:nvPr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68677" name="Line 5"/>
          <p:cNvSpPr>
            <a:spLocks noChangeShapeType="1"/>
          </p:cNvSpPr>
          <p:nvPr userDrawn="1"/>
        </p:nvSpPr>
        <p:spPr bwMode="auto">
          <a:xfrm>
            <a:off x="1295400" y="1752600"/>
            <a:ext cx="784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68678" name="Text Box 6"/>
          <p:cNvSpPr txBox="1">
            <a:spLocks noChangeArrowheads="1"/>
          </p:cNvSpPr>
          <p:nvPr userDrawn="1"/>
        </p:nvSpPr>
        <p:spPr bwMode="auto">
          <a:xfrm>
            <a:off x="7518400" y="6473825"/>
            <a:ext cx="9048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900" smtClean="0">
                <a:solidFill>
                  <a:srgbClr val="000000"/>
                </a:solidFill>
              </a:rPr>
              <a:t>Carla P. Gomes</a:t>
            </a:r>
          </a:p>
          <a:p>
            <a:pPr algn="ctr"/>
            <a:r>
              <a:rPr lang="en-US" sz="900" smtClean="0">
                <a:solidFill>
                  <a:srgbClr val="000000"/>
                </a:solidFill>
              </a:rPr>
              <a:t>CS4700</a:t>
            </a:r>
          </a:p>
        </p:txBody>
      </p:sp>
    </p:spTree>
    <p:extLst>
      <p:ext uri="{BB962C8B-B14F-4D97-AF65-F5344CB8AC3E}">
        <p14:creationId xmlns:p14="http://schemas.microsoft.com/office/powerpoint/2010/main" val="151707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xmlns:p14="http://schemas.microsoft.com/office/powerpoint/2010/main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selman@cs.cornell.ed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ytimes.com/2012/11/24/science/scientists-see-advances-in-deep-learning-a-part-of-artificial-intelligence.html?hp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hyperlink" Target="http://www.nytimes.com/2013/10/01/science/probably-approximately-correct-explores-natures-algorithms.html?_r=0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Foundations </a:t>
            </a:r>
            <a:r>
              <a:rPr lang="en-US" dirty="0">
                <a:solidFill>
                  <a:srgbClr val="FF0000"/>
                </a:solidFill>
              </a:rPr>
              <a:t>of  Artificial Intelligence</a:t>
            </a: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chemeClr val="accent2"/>
                </a:solidFill>
              </a:rPr>
              <a:t>Prof. Bart Selman</a:t>
            </a:r>
          </a:p>
          <a:p>
            <a:pPr>
              <a:lnSpc>
                <a:spcPct val="80000"/>
              </a:lnSpc>
            </a:pPr>
            <a:r>
              <a:rPr lang="en-US" dirty="0" err="1" smtClean="0">
                <a:hlinkClick r:id="rId3"/>
              </a:rPr>
              <a:t>selman@cs.cornell.edu</a:t>
            </a:r>
            <a:endParaRPr lang="en-US" dirty="0"/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3333CC"/>
                </a:solidFill>
              </a:rPr>
              <a:t>Machine Learning:</a:t>
            </a: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3333CC"/>
                </a:solidFill>
              </a:rPr>
              <a:t>Neural Networks</a:t>
            </a:r>
            <a:endParaRPr lang="en-US" b="1" dirty="0">
              <a:solidFill>
                <a:srgbClr val="3333CC"/>
              </a:solidFill>
            </a:endParaRPr>
          </a:p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3333CC"/>
                </a:solidFill>
              </a:rPr>
              <a:t>R&amp;N 18.7</a:t>
            </a:r>
            <a:endParaRPr lang="en-US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596900"/>
            <a:ext cx="83312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6873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7772400" cy="41148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New York Times: “Scientists </a:t>
            </a:r>
            <a:r>
              <a:rPr lang="en-US" b="1" dirty="0">
                <a:solidFill>
                  <a:srgbClr val="FF0000"/>
                </a:solidFill>
              </a:rPr>
              <a:t>See Promise in Deep-Learning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Programs,” Saturday, Nov. 24, front page.</a:t>
            </a:r>
            <a:endParaRPr lang="en-US" dirty="0"/>
          </a:p>
          <a:p>
            <a:r>
              <a:rPr lang="en-US" b="1" dirty="0">
                <a:solidFill>
                  <a:srgbClr val="660066"/>
                </a:solidFill>
                <a:hlinkClick r:id="rId2"/>
              </a:rPr>
              <a:t>http://www.nytimes.com/2012/11/24/science/scientists-see-advances-in-deep-learning-a-part-of-artificial-intelligence.html?</a:t>
            </a:r>
            <a:r>
              <a:rPr lang="en-US" b="1" dirty="0" smtClean="0">
                <a:solidFill>
                  <a:srgbClr val="660066"/>
                </a:solidFill>
                <a:hlinkClick r:id="rId2"/>
              </a:rPr>
              <a:t>hpw</a:t>
            </a:r>
            <a:endParaRPr lang="en-US" b="1" dirty="0" smtClean="0">
              <a:solidFill>
                <a:srgbClr val="660066"/>
              </a:solidFill>
            </a:endParaRPr>
          </a:p>
          <a:p>
            <a:endParaRPr lang="en-US" dirty="0"/>
          </a:p>
          <a:p>
            <a:r>
              <a:rPr lang="en-US" b="1" dirty="0" smtClean="0">
                <a:solidFill>
                  <a:schemeClr val="accent2"/>
                </a:solidFill>
              </a:rPr>
              <a:t>Multi-layer neural networks, a resurgence!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solidFill>
                  <a:schemeClr val="accent2"/>
                </a:solidFill>
              </a:rPr>
              <a:t>Winner one of the most recent learning competitions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solidFill>
                  <a:schemeClr val="accent2"/>
                </a:solidFill>
              </a:rPr>
              <a:t>Automatic (unsupervised) learning of “cat” and “human face” from 10 million of Google images; 16,000 cores 3 days; multi-layer neural network (Stanford &amp; Google).</a:t>
            </a:r>
          </a:p>
          <a:p>
            <a:pPr marL="457200" indent="-457200">
              <a:buAutoNum type="alphaLcParenR"/>
            </a:pPr>
            <a:r>
              <a:rPr lang="en-US" b="1" dirty="0" smtClean="0">
                <a:solidFill>
                  <a:schemeClr val="accent2"/>
                </a:solidFill>
              </a:rPr>
              <a:t>Speech recognition and real-time translation (Microsoft Research, China).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5410200"/>
            <a:ext cx="624962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Aside: see web site for great survey article 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“A Few Useful Things to Know About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Machine Learning” by </a:t>
            </a:r>
            <a:r>
              <a:rPr lang="en-US" dirty="0" err="1" smtClean="0">
                <a:solidFill>
                  <a:srgbClr val="008000"/>
                </a:solidFill>
              </a:rPr>
              <a:t>Domingos</a:t>
            </a:r>
            <a:r>
              <a:rPr lang="en-US" dirty="0" smtClean="0">
                <a:solidFill>
                  <a:srgbClr val="008000"/>
                </a:solidFill>
              </a:rPr>
              <a:t>, CACM, 2012.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20575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peech Recognition Breakthrough for the Spoken, Translated Wor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228600"/>
            <a:ext cx="7181850" cy="5745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6248400"/>
            <a:ext cx="746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Start at min. 3:00. Deep Neural Nets in speech recognition.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917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943100"/>
            <a:ext cx="53721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310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84200"/>
            <a:ext cx="81788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326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1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50900"/>
            <a:ext cx="8305800" cy="4635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62400" y="52578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Unit</a:t>
            </a:r>
            <a:r>
              <a:rPr lang="en-US" b="1" i="1" dirty="0" smtClean="0"/>
              <a:t> </a:t>
            </a:r>
            <a:r>
              <a:rPr lang="en-US" b="1" i="1" dirty="0" err="1" smtClean="0"/>
              <a:t>i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9906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From unit </a:t>
            </a:r>
            <a:r>
              <a:rPr lang="en-US" b="1" i="1" dirty="0" smtClean="0"/>
              <a:t>j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073109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371600"/>
            <a:ext cx="50165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779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939800"/>
            <a:ext cx="8128000" cy="431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5410200"/>
            <a:ext cx="73734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Note: no real difference between using 0/1 range vs. -1/+1</a:t>
            </a:r>
          </a:p>
          <a:p>
            <a:r>
              <a:rPr lang="en-US" dirty="0" smtClean="0"/>
              <a:t>but make sure you indicate which one you’re using.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6179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3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54100"/>
            <a:ext cx="6159500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5922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1244600"/>
            <a:ext cx="7226300" cy="302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4415135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Alternatively: a</a:t>
            </a:r>
            <a:r>
              <a:rPr lang="en-US" baseline="-25000" dirty="0" smtClean="0"/>
              <a:t>0</a:t>
            </a:r>
            <a:r>
              <a:rPr lang="en-US" dirty="0" smtClean="0"/>
              <a:t> = 1, and W</a:t>
            </a:r>
            <a:r>
              <a:rPr lang="en-US" baseline="-25000" dirty="0" smtClean="0"/>
              <a:t>0,i </a:t>
            </a:r>
            <a:r>
              <a:rPr lang="en-US" dirty="0" smtClean="0"/>
              <a:t>= - </a:t>
            </a:r>
            <a:r>
              <a:rPr lang="en-US" i="1" dirty="0" smtClean="0"/>
              <a:t>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210232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2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001000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948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1841500"/>
            <a:ext cx="73279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534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4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460500"/>
            <a:ext cx="84201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476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54" y="1689100"/>
            <a:ext cx="68580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5954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508000"/>
            <a:ext cx="85090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302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3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749300"/>
            <a:ext cx="8242300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475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763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422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939800"/>
            <a:ext cx="80264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612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3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65200"/>
            <a:ext cx="78359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93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90600"/>
            <a:ext cx="7581900" cy="4699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5800" y="3200400"/>
            <a:ext cx="1600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849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749300"/>
            <a:ext cx="75946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657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2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673100"/>
            <a:ext cx="81153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406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358900"/>
            <a:ext cx="58293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385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317500"/>
            <a:ext cx="8369300" cy="6464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0" y="5943600"/>
            <a:ext cx="228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487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>
                <a:ea typeface="Gulim" charset="0"/>
                <a:cs typeface="Gulim" charset="0"/>
              </a:rPr>
              <a:t>Perceptron</a:t>
            </a:r>
            <a:r>
              <a:rPr lang="en-US" altLang="ko-KR" b="0">
                <a:ea typeface="Gulim" charset="0"/>
                <a:cs typeface="Gulim" charset="0"/>
              </a:rPr>
              <a:t> </a:t>
            </a:r>
            <a:endParaRPr lang="en-US" altLang="ko-KR" sz="3600">
              <a:ea typeface="Gulim" charset="0"/>
              <a:cs typeface="Gulim" charset="0"/>
            </a:endParaRPr>
          </a:p>
        </p:txBody>
      </p:sp>
      <p:sp>
        <p:nvSpPr>
          <p:cNvPr id="1163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0" y="1219200"/>
            <a:ext cx="5564187" cy="4506913"/>
          </a:xfrm>
        </p:spPr>
        <p:txBody>
          <a:bodyPr/>
          <a:lstStyle/>
          <a:p>
            <a:pPr marL="0" indent="0"/>
            <a:r>
              <a:rPr lang="en-US" altLang="ko-KR" sz="1800" b="1" dirty="0">
                <a:ea typeface="Gulim" charset="0"/>
                <a:cs typeface="Gulim" charset="0"/>
              </a:rPr>
              <a:t>Perceptron</a:t>
            </a:r>
          </a:p>
          <a:p>
            <a:pPr lvl="1"/>
            <a:r>
              <a:rPr lang="en-US" altLang="ko-KR" sz="1800" b="1" dirty="0">
                <a:ea typeface="Gulim" charset="0"/>
                <a:cs typeface="Gulim" charset="0"/>
              </a:rPr>
              <a:t>Invented by Frank Rosenblatt in </a:t>
            </a:r>
            <a:r>
              <a:rPr lang="en-US" altLang="ko-KR" sz="1800" b="1" i="1" dirty="0">
                <a:ea typeface="Gulim" charset="0"/>
                <a:cs typeface="Gulim" charset="0"/>
              </a:rPr>
              <a:t>1957</a:t>
            </a:r>
            <a:r>
              <a:rPr lang="en-US" altLang="ko-KR" sz="1800" b="1" dirty="0">
                <a:ea typeface="Gulim" charset="0"/>
                <a:cs typeface="Gulim" charset="0"/>
              </a:rPr>
              <a:t> </a:t>
            </a:r>
            <a:r>
              <a:rPr lang="en-US" sz="1800" b="1" dirty="0">
                <a:ea typeface="Gulim" charset="0"/>
                <a:cs typeface="Gulim" charset="0"/>
              </a:rPr>
              <a:t>in an </a:t>
            </a:r>
            <a:r>
              <a:rPr lang="en-US" sz="1800" b="1" dirty="0">
                <a:solidFill>
                  <a:schemeClr val="accent2"/>
                </a:solidFill>
                <a:ea typeface="Gulim" charset="0"/>
                <a:cs typeface="Gulim" charset="0"/>
              </a:rPr>
              <a:t>attempt to understand human memory, learning, and cognitive processes.</a:t>
            </a:r>
            <a:r>
              <a:rPr lang="en-US" sz="1600" b="1" dirty="0"/>
              <a:t> </a:t>
            </a:r>
            <a:r>
              <a:rPr lang="en-US" altLang="ko-KR" sz="1800" b="1" dirty="0">
                <a:ea typeface="Gulim" charset="0"/>
                <a:cs typeface="Gulim" charset="0"/>
              </a:rPr>
              <a:t> </a:t>
            </a:r>
          </a:p>
          <a:p>
            <a:pPr lvl="1"/>
            <a:r>
              <a:rPr lang="en-US" altLang="ko-KR" sz="1800" b="1" dirty="0">
                <a:ea typeface="Gulim" charset="0"/>
                <a:cs typeface="Gulim" charset="0"/>
              </a:rPr>
              <a:t>The first neural network model by computation, with a remarkable learning algorithm:</a:t>
            </a:r>
          </a:p>
          <a:p>
            <a:pPr lvl="2"/>
            <a:r>
              <a:rPr lang="en-US" altLang="ko-KR" sz="1600" b="1" dirty="0">
                <a:solidFill>
                  <a:srgbClr val="FF0000"/>
                </a:solidFill>
                <a:ea typeface="Gulim" charset="0"/>
                <a:cs typeface="Gulim" charset="0"/>
              </a:rPr>
              <a:t>If function can  be represented by perceptron, the learning algorithm is guaranteed to quickly converge to the hidden function!</a:t>
            </a:r>
          </a:p>
          <a:p>
            <a:pPr lvl="1"/>
            <a:r>
              <a:rPr lang="en-US" altLang="ko-KR" sz="1800" b="1" dirty="0">
                <a:ea typeface="Gulim" charset="0"/>
                <a:cs typeface="Gulim" charset="0"/>
              </a:rPr>
              <a:t>Became the foundation of pattern recognition research</a:t>
            </a:r>
          </a:p>
          <a:p>
            <a:pPr lvl="1">
              <a:buFontTx/>
              <a:buNone/>
            </a:pPr>
            <a:endParaRPr lang="en-US" altLang="ko-KR" sz="1600" dirty="0">
              <a:ea typeface="Gulim" charset="0"/>
              <a:cs typeface="Gulim" charset="0"/>
            </a:endParaRPr>
          </a:p>
          <a:p>
            <a:pPr marL="0" indent="0"/>
            <a:endParaRPr lang="en-US" altLang="ko-KR" sz="1600" dirty="0">
              <a:ea typeface="Gulim" charset="0"/>
              <a:cs typeface="Gulim" charset="0"/>
            </a:endParaRPr>
          </a:p>
        </p:txBody>
      </p:sp>
      <p:grpSp>
        <p:nvGrpSpPr>
          <p:cNvPr id="1163274" name="Group 10"/>
          <p:cNvGrpSpPr>
            <a:grpSpLocks/>
          </p:cNvGrpSpPr>
          <p:nvPr/>
        </p:nvGrpSpPr>
        <p:grpSpPr bwMode="auto">
          <a:xfrm>
            <a:off x="0" y="2209800"/>
            <a:ext cx="3048000" cy="4467225"/>
            <a:chOff x="0" y="1392"/>
            <a:chExt cx="1920" cy="2814"/>
          </a:xfrm>
        </p:grpSpPr>
        <p:pic>
          <p:nvPicPr>
            <p:cNvPr id="1163268" name="Picture 4" descr="ai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392"/>
              <a:ext cx="1546" cy="1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80808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163270" name="Rectangle 6"/>
            <p:cNvSpPr>
              <a:spLocks noChangeArrowheads="1"/>
            </p:cNvSpPr>
            <p:nvPr/>
          </p:nvSpPr>
          <p:spPr bwMode="auto">
            <a:xfrm>
              <a:off x="0" y="3283"/>
              <a:ext cx="1920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/>
              <a:r>
                <a:rPr lang="en-US" sz="1800" b="1" dirty="0" smtClean="0">
                  <a:solidFill>
                    <a:srgbClr val="000000"/>
                  </a:solidFill>
                </a:rPr>
                <a:t>Rosenblatt &amp; </a:t>
              </a:r>
            </a:p>
            <a:p>
              <a:pPr algn="ctr" eaLnBrk="0" hangingPunct="0"/>
              <a:r>
                <a:rPr lang="en-US" sz="1800" b="1" dirty="0" smtClean="0">
                  <a:solidFill>
                    <a:srgbClr val="000000"/>
                  </a:solidFill>
                </a:rPr>
                <a:t>Mark I Perceptron</a:t>
              </a:r>
              <a:r>
                <a:rPr lang="en-US" sz="1800" dirty="0" smtClean="0">
                  <a:solidFill>
                    <a:srgbClr val="000000"/>
                  </a:solidFill>
                </a:rPr>
                <a:t>:</a:t>
              </a:r>
            </a:p>
            <a:p>
              <a:pPr algn="ctr" eaLnBrk="0" hangingPunct="0"/>
              <a:r>
                <a:rPr lang="en-US" sz="1800" dirty="0" smtClean="0">
                  <a:solidFill>
                    <a:srgbClr val="000000"/>
                  </a:solidFill>
                </a:rPr>
                <a:t> 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the first machine that could </a:t>
              </a:r>
              <a:r>
                <a:rPr lang="en-US" sz="1800" b="1" dirty="0" smtClean="0">
                  <a:solidFill>
                    <a:srgbClr val="3333CC"/>
                  </a:solidFill>
                </a:rPr>
                <a:t>"learn" to recognize and identify optical patterns.</a:t>
              </a:r>
              <a:r>
                <a:rPr lang="en-US" sz="1800" b="1" dirty="0" smtClean="0">
                  <a:solidFill>
                    <a:srgbClr val="000000"/>
                  </a:solidFill>
                </a:rPr>
                <a:t> </a:t>
              </a:r>
            </a:p>
          </p:txBody>
        </p:sp>
      </p:grpSp>
      <p:sp>
        <p:nvSpPr>
          <p:cNvPr id="1163272" name="Rectangle 8"/>
          <p:cNvSpPr>
            <a:spLocks noChangeArrowheads="1"/>
          </p:cNvSpPr>
          <p:nvPr/>
        </p:nvSpPr>
        <p:spPr bwMode="auto">
          <a:xfrm>
            <a:off x="152400" y="1828800"/>
            <a:ext cx="34547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Cornell Aeronautical Laboratory </a:t>
            </a:r>
          </a:p>
        </p:txBody>
      </p:sp>
      <p:sp>
        <p:nvSpPr>
          <p:cNvPr id="1163273" name="Rectangle 9"/>
          <p:cNvSpPr>
            <a:spLocks noChangeArrowheads="1"/>
          </p:cNvSpPr>
          <p:nvPr/>
        </p:nvSpPr>
        <p:spPr bwMode="auto">
          <a:xfrm>
            <a:off x="2895600" y="4724569"/>
            <a:ext cx="6019800" cy="10156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</a:rPr>
              <a:t>One of the earliest and most influential neural networks:</a:t>
            </a:r>
          </a:p>
          <a:p>
            <a:pPr algn="ctr" eaLnBrk="0" hangingPunct="0"/>
            <a:r>
              <a:rPr lang="en-US" sz="2000" b="1" dirty="0" smtClean="0">
                <a:solidFill>
                  <a:srgbClr val="000000"/>
                </a:solidFill>
              </a:rPr>
              <a:t>An important milestone in AI.</a:t>
            </a:r>
          </a:p>
        </p:txBody>
      </p:sp>
    </p:spTree>
    <p:extLst>
      <p:ext uri="{BB962C8B-B14F-4D97-AF65-F5344CB8AC3E}">
        <p14:creationId xmlns:p14="http://schemas.microsoft.com/office/powerpoint/2010/main" val="3504696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3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3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327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2785" r="12785"/>
          <a:stretch>
            <a:fillRect/>
          </a:stretch>
        </p:blipFill>
        <p:spPr>
          <a:xfrm>
            <a:off x="1981200" y="137160"/>
            <a:ext cx="4953000" cy="5349240"/>
          </a:xfrm>
        </p:spPr>
      </p:pic>
      <p:pic>
        <p:nvPicPr>
          <p:cNvPr id="2" name="Picture 1" descr="Screen Shot 2014-12-03 at 1.10.2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692801"/>
            <a:ext cx="9144000" cy="277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971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2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96900"/>
            <a:ext cx="8267700" cy="5422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9180" y="6096000"/>
            <a:ext cx="664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But </a:t>
            </a:r>
            <a:r>
              <a:rPr lang="en-US" b="1" dirty="0" err="1" smtClean="0">
                <a:solidFill>
                  <a:schemeClr val="accent2"/>
                </a:solidFill>
              </a:rPr>
              <a:t>Minsky</a:t>
            </a:r>
            <a:r>
              <a:rPr lang="en-US" b="1" dirty="0" smtClean="0">
                <a:solidFill>
                  <a:schemeClr val="accent2"/>
                </a:solidFill>
              </a:rPr>
              <a:t> used a simplified model. Single layer.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957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8534400" cy="510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5943600"/>
            <a:ext cx="8573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Assume: 0/1 signals. Open circles: “off” or “0”. Closed “on” or “1”.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1320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371600"/>
            <a:ext cx="87884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578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54100"/>
            <a:ext cx="7937500" cy="412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6800" y="3886200"/>
            <a:ext cx="3940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Update: or perhaps the best!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928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4.5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63600"/>
            <a:ext cx="8191500" cy="4546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5638800"/>
            <a:ext cx="6809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33CC"/>
                </a:solidFill>
              </a:rPr>
              <a:t>Note: can discover hidden features (“regularities”) </a:t>
            </a:r>
          </a:p>
          <a:p>
            <a:r>
              <a:rPr lang="en-US" b="1" dirty="0" smtClean="0">
                <a:solidFill>
                  <a:srgbClr val="3333CC"/>
                </a:solidFill>
              </a:rPr>
              <a:t>unsupervised with multi-layer networks.</a:t>
            </a:r>
            <a:endParaRPr lang="en-US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452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5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188" y="1859772"/>
            <a:ext cx="43307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8163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600"/>
            <a:ext cx="78359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511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5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17600"/>
            <a:ext cx="74041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224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5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231900"/>
            <a:ext cx="8191500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583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5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35000"/>
            <a:ext cx="8686800" cy="530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6172200"/>
            <a:ext cx="178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-1/+1 signals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5455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838200"/>
            <a:ext cx="7442200" cy="5041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6172200"/>
            <a:ext cx="331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 </a:t>
            </a:r>
            <a:r>
              <a:rPr lang="en-US" b="1" dirty="0" smtClean="0"/>
              <a:t>x</a:t>
            </a:r>
            <a:r>
              <a:rPr lang="en-US" b="1" baseline="-25000" dirty="0" smtClean="0"/>
              <a:t>n+1 </a:t>
            </a:r>
            <a:r>
              <a:rPr lang="en-US" dirty="0" smtClean="0"/>
              <a:t>is a fixed input.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8641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453555"/>
            <a:ext cx="56769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051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625600"/>
            <a:ext cx="66421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492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0400"/>
            <a:ext cx="8204200" cy="520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6846" y="4415135"/>
            <a:ext cx="3385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10046" y="4419600"/>
            <a:ext cx="41549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041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3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800"/>
            <a:ext cx="76073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477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81000"/>
            <a:ext cx="6972300" cy="4559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5181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x_3 input fixed at 1 to model threshold. Side benefit: no total 0 input.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64770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6096000"/>
            <a:ext cx="6386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needed? Note: if all zero input is “incorrect.”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671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587500"/>
            <a:ext cx="69723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97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571500"/>
            <a:ext cx="79756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951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876300"/>
            <a:ext cx="8267700" cy="4914900"/>
          </a:xfrm>
          <a:prstGeom prst="rect">
            <a:avLst/>
          </a:prstGeom>
        </p:spPr>
      </p:pic>
      <p:pic>
        <p:nvPicPr>
          <p:cNvPr id="3" name="Picture 2" descr="Screen Shot 2013-12-04 at 5.58.4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098" y="152400"/>
            <a:ext cx="28702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825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50900"/>
            <a:ext cx="8001000" cy="44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520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6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66748"/>
            <a:ext cx="6096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909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838200"/>
            <a:ext cx="7442200" cy="3276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4495800"/>
            <a:ext cx="62918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Always works, if inputs are linearly separable!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Single layer of units.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5638800"/>
            <a:ext cx="55186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What about multi-layer NNs? No known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learning method until early 80s…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3962400"/>
            <a:ext cx="1102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1M+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441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00" y="889000"/>
            <a:ext cx="74041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803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362200"/>
            <a:ext cx="381000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28600"/>
            <a:ext cx="776366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Side note: New book by Les Valiant on PAC!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Also, an attempt to quantify evolution as a PAC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learning process. Bottom-line: evolution based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on random permutations is too slow! (Earth not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old enough to explain our complexity.) But a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mutation process guided by structure in our environment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may be sufficiently fast.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838200" y="5334000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NYT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9611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362200"/>
            <a:ext cx="38354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981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85800"/>
            <a:ext cx="7620000" cy="5461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828800" y="3200400"/>
            <a:ext cx="5523540" cy="1165278"/>
          </a:xfrm>
          <a:prstGeom prst="ellipse">
            <a:avLst/>
          </a:prstGeom>
          <a:solidFill>
            <a:schemeClr val="accent1">
              <a:alpha val="38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694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95400"/>
            <a:ext cx="63373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8125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4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276600"/>
            <a:ext cx="6197600" cy="294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533400"/>
            <a:ext cx="5181600" cy="3442062"/>
          </a:xfrm>
          <a:prstGeom prst="rect">
            <a:avLst/>
          </a:prstGeom>
        </p:spPr>
      </p:pic>
      <p:pic>
        <p:nvPicPr>
          <p:cNvPr id="4" name="Picture 3" descr="Screen Shot 2012-11-30 at 3.38.5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699"/>
            <a:ext cx="22098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047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50900"/>
            <a:ext cx="77470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961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93700"/>
            <a:ext cx="76200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232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3" y="0"/>
            <a:ext cx="9135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430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7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827583"/>
            <a:ext cx="71247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692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914400"/>
            <a:ext cx="8242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958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15" y="596900"/>
            <a:ext cx="7683500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893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257300"/>
            <a:ext cx="78359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803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584200"/>
            <a:ext cx="8280400" cy="52832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219200" y="4343400"/>
            <a:ext cx="6553200" cy="12954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822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762000"/>
            <a:ext cx="77216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493603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It’s “just” multivariate (or multivariable) calculus.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&amp; Application of the chain rule in calculating derivatives.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276600" y="3276600"/>
            <a:ext cx="4267200" cy="10668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595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12-04 at 6.31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935" y="533400"/>
            <a:ext cx="4925065" cy="4191000"/>
          </a:xfrm>
          <a:prstGeom prst="rect">
            <a:avLst/>
          </a:prstGeom>
        </p:spPr>
      </p:pic>
      <p:pic>
        <p:nvPicPr>
          <p:cNvPr id="4" name="Picture 3" descr="Screen Shot 2013-12-04 at 6.33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4953000"/>
            <a:ext cx="4826000" cy="119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116" y="533400"/>
            <a:ext cx="2269822" cy="1200328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Optimization</a:t>
            </a:r>
          </a:p>
          <a:p>
            <a:r>
              <a:rPr lang="en-US" dirty="0" smtClean="0"/>
              <a:t>and</a:t>
            </a:r>
          </a:p>
          <a:p>
            <a:r>
              <a:rPr lang="en-US" dirty="0" smtClean="0"/>
              <a:t>gradient descent.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1981200"/>
            <a:ext cx="209128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Consider</a:t>
            </a:r>
          </a:p>
          <a:p>
            <a:r>
              <a:rPr lang="en-US" b="1" dirty="0" smtClean="0"/>
              <a:t>x and y our</a:t>
            </a:r>
          </a:p>
          <a:p>
            <a:r>
              <a:rPr lang="en-US" b="1" dirty="0" smtClean="0"/>
              <a:t>two weights</a:t>
            </a:r>
          </a:p>
          <a:p>
            <a:r>
              <a:rPr lang="en-US" b="1" dirty="0" smtClean="0"/>
              <a:t>and f(</a:t>
            </a:r>
            <a:r>
              <a:rPr lang="en-US" b="1" dirty="0" err="1" smtClean="0"/>
              <a:t>x,y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the error</a:t>
            </a:r>
          </a:p>
          <a:p>
            <a:r>
              <a:rPr lang="en-US" b="1" dirty="0" smtClean="0"/>
              <a:t>signal.</a:t>
            </a:r>
          </a:p>
          <a:p>
            <a:endParaRPr lang="en-US" b="1" dirty="0"/>
          </a:p>
          <a:p>
            <a:r>
              <a:rPr lang="en-US" b="1" dirty="0" smtClean="0"/>
              <a:t>Multi-layer</a:t>
            </a:r>
          </a:p>
          <a:p>
            <a:r>
              <a:rPr lang="en-US" b="1" dirty="0" smtClean="0"/>
              <a:t>network:</a:t>
            </a:r>
          </a:p>
          <a:p>
            <a:r>
              <a:rPr lang="en-US" b="1" dirty="0" smtClean="0"/>
              <a:t>composition</a:t>
            </a:r>
          </a:p>
          <a:p>
            <a:r>
              <a:rPr lang="en-US" b="1" dirty="0" smtClean="0"/>
              <a:t>of </a:t>
            </a:r>
            <a:r>
              <a:rPr lang="en-US" b="1" dirty="0" err="1" smtClean="0"/>
              <a:t>sigmoids</a:t>
            </a:r>
            <a:r>
              <a:rPr lang="en-US" b="1" dirty="0" smtClean="0"/>
              <a:t>;</a:t>
            </a:r>
          </a:p>
          <a:p>
            <a:r>
              <a:rPr lang="en-US" b="1" dirty="0" smtClean="0"/>
              <a:t>use chain rule.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32639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8200" y="2975"/>
            <a:ext cx="3970859" cy="1200328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Reminder:</a:t>
            </a:r>
          </a:p>
          <a:p>
            <a:r>
              <a:rPr lang="en-US" dirty="0" smtClean="0"/>
              <a:t>Gradient descent optimization.</a:t>
            </a:r>
          </a:p>
          <a:p>
            <a:r>
              <a:rPr lang="en-US" dirty="0" smtClean="0"/>
              <a:t>(Wikipedia)</a:t>
            </a:r>
            <a:endParaRPr lang="en-US" dirty="0"/>
          </a:p>
        </p:txBody>
      </p:sp>
      <p:pic>
        <p:nvPicPr>
          <p:cNvPr id="3" name="Picture 2" descr="Screen Shot 2013-12-04 at 6.22.0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3962400" cy="6264712"/>
          </a:xfrm>
          <a:prstGeom prst="rect">
            <a:avLst/>
          </a:prstGeom>
        </p:spPr>
      </p:pic>
      <p:pic>
        <p:nvPicPr>
          <p:cNvPr id="5" name="Picture 4" descr="Screen Shot 2013-12-04 at 6.24.3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953000"/>
            <a:ext cx="4690966" cy="1318376"/>
          </a:xfrm>
          <a:prstGeom prst="rect">
            <a:avLst/>
          </a:prstGeom>
        </p:spPr>
      </p:pic>
      <p:pic>
        <p:nvPicPr>
          <p:cNvPr id="6" name="Picture 5" descr="Screen Shot 2013-12-04 at 6.24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510673"/>
            <a:ext cx="8077200" cy="342900"/>
          </a:xfrm>
          <a:prstGeom prst="rect">
            <a:avLst/>
          </a:prstGeom>
        </p:spPr>
      </p:pic>
      <p:pic>
        <p:nvPicPr>
          <p:cNvPr id="7" name="Picture 6" descr="Screen Shot 2013-12-04 at 6.26.0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219200"/>
            <a:ext cx="3352800" cy="365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432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534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65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508000"/>
            <a:ext cx="7581900" cy="55118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810000" y="1905000"/>
            <a:ext cx="4267200" cy="10668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4211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685800"/>
            <a:ext cx="7950200" cy="4953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295400" y="4267200"/>
            <a:ext cx="6629400" cy="12192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931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95300"/>
            <a:ext cx="8153400" cy="53721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00200" y="4038600"/>
            <a:ext cx="2743200" cy="5334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715000" y="4876800"/>
            <a:ext cx="2743200" cy="53340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7422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8.5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"/>
            <a:ext cx="701040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3886200"/>
            <a:ext cx="605285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So, first we “</a:t>
            </a:r>
            <a:r>
              <a:rPr lang="en-US" b="1" dirty="0" err="1" smtClean="0">
                <a:solidFill>
                  <a:srgbClr val="FF0000"/>
                </a:solidFill>
              </a:rPr>
              <a:t>backpropagate</a:t>
            </a:r>
            <a:r>
              <a:rPr lang="en-US" b="1" dirty="0" smtClean="0">
                <a:solidFill>
                  <a:srgbClr val="FF0000"/>
                </a:solidFill>
              </a:rPr>
              <a:t>” the error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signal, and then we update the weights, layer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by layer.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5181600"/>
            <a:ext cx="586771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That’s why it’s called “</a:t>
            </a:r>
            <a:r>
              <a:rPr lang="en-US" b="1" dirty="0" err="1" smtClean="0">
                <a:solidFill>
                  <a:schemeClr val="accent2"/>
                </a:solidFill>
              </a:rPr>
              <a:t>backprop</a:t>
            </a:r>
            <a:r>
              <a:rPr lang="en-US" b="1" dirty="0" smtClean="0">
                <a:solidFill>
                  <a:schemeClr val="accent2"/>
                </a:solidFill>
              </a:rPr>
              <a:t> learning.”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Now changing speech recognition, image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recognition etc.!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8820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1828800"/>
            <a:ext cx="68453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224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7" y="1474989"/>
            <a:ext cx="86868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113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807285"/>
            <a:ext cx="69723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313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066800"/>
            <a:ext cx="74930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00"/>
            <a:ext cx="73279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105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2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62000"/>
            <a:ext cx="72644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438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3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8153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894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3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19200"/>
            <a:ext cx="76708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214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2.59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95400"/>
            <a:ext cx="45720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00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.17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38200"/>
            <a:ext cx="78105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75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9 at 1.17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38200"/>
            <a:ext cx="82550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00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Summary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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76400"/>
            <a:ext cx="7772400" cy="41148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 tour of AI: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romanUcParenR"/>
            </a:pPr>
            <a:r>
              <a:rPr lang="en-US" b="1" dirty="0" smtClean="0">
                <a:solidFill>
                  <a:srgbClr val="FF0000"/>
                </a:solidFill>
              </a:rPr>
              <a:t>AI </a:t>
            </a:r>
          </a:p>
          <a:p>
            <a:pPr marL="0" indent="0"/>
            <a:r>
              <a:rPr lang="en-US" b="1" dirty="0" smtClean="0">
                <a:solidFill>
                  <a:srgbClr val="FF0000"/>
                </a:solidFill>
              </a:rPr>
              <a:t>        --- motivation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--- intelligent agents</a:t>
            </a:r>
          </a:p>
          <a:p>
            <a:pPr marL="0" indent="0"/>
            <a:endParaRPr lang="en-US" b="1" dirty="0" smtClean="0">
              <a:solidFill>
                <a:srgbClr val="FF0000"/>
              </a:solidFill>
            </a:endParaRPr>
          </a:p>
          <a:p>
            <a:pPr marL="0" indent="0"/>
            <a:r>
              <a:rPr lang="en-US" b="1" dirty="0" smtClean="0">
                <a:solidFill>
                  <a:srgbClr val="FF0000"/>
                </a:solidFill>
              </a:rPr>
              <a:t>II)   Problem-Solving</a:t>
            </a:r>
          </a:p>
          <a:p>
            <a:pPr marL="0" indent="0"/>
            <a:r>
              <a:rPr lang="en-US" b="1" dirty="0" smtClean="0">
                <a:solidFill>
                  <a:srgbClr val="FF0000"/>
                </a:solidFill>
              </a:rPr>
              <a:t>        --- search techniques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--- adversarial search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--- reinforcement learning</a:t>
            </a:r>
          </a:p>
        </p:txBody>
      </p:sp>
    </p:spTree>
    <p:extLst>
      <p:ext uri="{BB962C8B-B14F-4D97-AF65-F5344CB8AC3E}">
        <p14:creationId xmlns:p14="http://schemas.microsoft.com/office/powerpoint/2010/main" val="10776467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Summary, cont.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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4495800"/>
          </a:xfrm>
        </p:spPr>
        <p:txBody>
          <a:bodyPr/>
          <a:lstStyle/>
          <a:p>
            <a:pPr marL="0" indent="0"/>
            <a:r>
              <a:rPr lang="en-US" b="1" dirty="0" smtClean="0">
                <a:solidFill>
                  <a:srgbClr val="FF0000"/>
                </a:solidFill>
              </a:rPr>
              <a:t>III) Knowledge Representation and Reasoning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--- logical agents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--- Boolean </a:t>
            </a:r>
            <a:r>
              <a:rPr lang="en-US" b="1" dirty="0" err="1" smtClean="0">
                <a:solidFill>
                  <a:srgbClr val="FF0000"/>
                </a:solidFill>
              </a:rPr>
              <a:t>satisfiability</a:t>
            </a:r>
            <a:r>
              <a:rPr lang="en-US" b="1" dirty="0" smtClean="0">
                <a:solidFill>
                  <a:srgbClr val="FF0000"/>
                </a:solidFill>
              </a:rPr>
              <a:t> (SAT</a:t>
            </a:r>
            <a:r>
              <a:rPr lang="en-US" b="1" smtClean="0">
                <a:solidFill>
                  <a:srgbClr val="FF0000"/>
                </a:solidFill>
              </a:rPr>
              <a:t>) solvers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--- first-order logic and inference</a:t>
            </a:r>
          </a:p>
          <a:p>
            <a:pPr marL="0" indent="0"/>
            <a:endParaRPr lang="en-US" b="1" dirty="0">
              <a:solidFill>
                <a:srgbClr val="FF0000"/>
              </a:solidFill>
            </a:endParaRPr>
          </a:p>
          <a:p>
            <a:pPr marL="514350" indent="-514350">
              <a:buAutoNum type="romanUcParenR" startAt="5"/>
            </a:pPr>
            <a:r>
              <a:rPr lang="en-US" b="1" dirty="0" smtClean="0">
                <a:solidFill>
                  <a:srgbClr val="FF0000"/>
                </a:solidFill>
              </a:rPr>
              <a:t>Learning</a:t>
            </a:r>
          </a:p>
          <a:p>
            <a:pPr marL="0" indent="0"/>
            <a:r>
              <a:rPr lang="en-US" b="1" dirty="0" smtClean="0">
                <a:solidFill>
                  <a:srgbClr val="FF0000"/>
                </a:solidFill>
              </a:rPr>
              <a:t>        --- from examples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--- decision tree learning (info gain)</a:t>
            </a:r>
          </a:p>
          <a:p>
            <a:pPr marL="0" indent="0"/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--- neural networks</a:t>
            </a:r>
          </a:p>
          <a:p>
            <a:pPr marL="0" indent="0"/>
            <a:endParaRPr lang="en-US" b="1" dirty="0" smtClean="0">
              <a:solidFill>
                <a:srgbClr val="FF0000"/>
              </a:solidFill>
            </a:endParaRPr>
          </a:p>
          <a:p>
            <a:pPr marL="0" indent="0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The field has grown (and continues to grow) exponentially but you</a:t>
            </a:r>
          </a:p>
          <a:p>
            <a:pPr marL="0" indent="0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have now seen a good part!</a:t>
            </a:r>
          </a:p>
        </p:txBody>
      </p:sp>
    </p:spTree>
    <p:extLst>
      <p:ext uri="{BB962C8B-B14F-4D97-AF65-F5344CB8AC3E}">
        <p14:creationId xmlns:p14="http://schemas.microsoft.com/office/powerpoint/2010/main" val="14988031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11-18 at 11.43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549400"/>
            <a:ext cx="70485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058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ELMAN@C02GT4M7DJWT3PP7" val="4701"/>
</p:tagLst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598D"/>
      </a:hlink>
      <a:folHlink>
        <a:srgbClr val="B22D51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53824</TotalTime>
  <Words>857</Words>
  <Application>Microsoft Macintosh PowerPoint</Application>
  <PresentationFormat>On-screen Show (4:3)</PresentationFormat>
  <Paragraphs>120</Paragraphs>
  <Slides>85</Slides>
  <Notes>2</Notes>
  <HiddenSlides>3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85</vt:i4>
      </vt:variant>
    </vt:vector>
  </HeadingPairs>
  <TitlesOfParts>
    <vt:vector size="87" baseType="lpstr">
      <vt:lpstr>Default Design</vt:lpstr>
      <vt:lpstr>1_Default Design</vt:lpstr>
      <vt:lpstr>Foundations of  Artificial Intelligence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Perceptron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</vt:lpstr>
      <vt:lpstr>Summary, cont. 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Jonathan</cp:lastModifiedBy>
  <cp:revision>1070</cp:revision>
  <dcterms:created xsi:type="dcterms:W3CDTF">1601-01-01T00:00:00Z</dcterms:created>
  <dcterms:modified xsi:type="dcterms:W3CDTF">2016-03-09T20:25:19Z</dcterms:modified>
</cp:coreProperties>
</file>